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84" r:id="rId5"/>
    <p:sldId id="263" r:id="rId6"/>
    <p:sldId id="261" r:id="rId7"/>
    <p:sldId id="264" r:id="rId8"/>
    <p:sldId id="265" r:id="rId9"/>
    <p:sldId id="266" r:id="rId10"/>
    <p:sldId id="267" r:id="rId11"/>
    <p:sldId id="280" r:id="rId12"/>
    <p:sldId id="281" r:id="rId13"/>
    <p:sldId id="262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85" r:id="rId23"/>
    <p:sldId id="286" r:id="rId24"/>
    <p:sldId id="277" r:id="rId25"/>
    <p:sldId id="278" r:id="rId26"/>
    <p:sldId id="279" r:id="rId27"/>
    <p:sldId id="282" r:id="rId28"/>
    <p:sldId id="283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2934" y="-10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81212-58C6-4BB3-BD84-2639FF0B5B0C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0780-2C0B-43B9-8E5E-C39AE5189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81212-58C6-4BB3-BD84-2639FF0B5B0C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0780-2C0B-43B9-8E5E-C39AE5189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81212-58C6-4BB3-BD84-2639FF0B5B0C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0780-2C0B-43B9-8E5E-C39AE5189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81212-58C6-4BB3-BD84-2639FF0B5B0C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0780-2C0B-43B9-8E5E-C39AE5189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81212-58C6-4BB3-BD84-2639FF0B5B0C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0780-2C0B-43B9-8E5E-C39AE5189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81212-58C6-4BB3-BD84-2639FF0B5B0C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0780-2C0B-43B9-8E5E-C39AE5189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81212-58C6-4BB3-BD84-2639FF0B5B0C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0780-2C0B-43B9-8E5E-C39AE5189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81212-58C6-4BB3-BD84-2639FF0B5B0C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0780-2C0B-43B9-8E5E-C39AE5189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81212-58C6-4BB3-BD84-2639FF0B5B0C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0780-2C0B-43B9-8E5E-C39AE5189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81212-58C6-4BB3-BD84-2639FF0B5B0C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0780-2C0B-43B9-8E5E-C39AE5189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81212-58C6-4BB3-BD84-2639FF0B5B0C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0780-2C0B-43B9-8E5E-C39AE5189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000">
              <a:schemeClr val="accent3">
                <a:lumMod val="60000"/>
                <a:lumOff val="40000"/>
              </a:schemeClr>
            </a:gs>
            <a:gs pos="17999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81212-58C6-4BB3-BD84-2639FF0B5B0C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70780-2C0B-43B9-8E5E-C39AE5189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4.png"/><Relationship Id="rId7" Type="http://schemas.openxmlformats.org/officeDocument/2006/relationships/image" Target="../media/image26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14.pn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40.png"/><Relationship Id="rId7" Type="http://schemas.openxmlformats.org/officeDocument/2006/relationships/image" Target="../media/image42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9.jpeg"/><Relationship Id="rId4" Type="http://schemas.openxmlformats.org/officeDocument/2006/relationships/image" Target="../media/image41.png"/><Relationship Id="rId9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9.jpeg"/><Relationship Id="rId7" Type="http://schemas.openxmlformats.org/officeDocument/2006/relationships/image" Target="../media/image4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0.png"/><Relationship Id="rId4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daurzapoved.com/" TargetMode="External"/><Relationship Id="rId2" Type="http://schemas.openxmlformats.org/officeDocument/2006/relationships/hyperlink" Target="http://sokhondo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4.pn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6215074" y="1785926"/>
            <a:ext cx="2428892" cy="2348698"/>
          </a:xfrm>
          <a:prstGeom prst="rect">
            <a:avLst/>
          </a:prstGeom>
        </p:spPr>
      </p:pic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428992" y="1142984"/>
            <a:ext cx="2475147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NEOKLSJXBBo (1)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142900"/>
            <a:ext cx="1797990" cy="1500198"/>
          </a:xfrm>
          <a:prstGeom prst="rect">
            <a:avLst/>
          </a:prstGeom>
        </p:spPr>
      </p:pic>
      <p:pic>
        <p:nvPicPr>
          <p:cNvPr id="6" name="Рисунок 5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86578" y="0"/>
            <a:ext cx="2180736" cy="7143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2643174" y="142852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р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егиональный заповедный урок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71670" y="500042"/>
            <a:ext cx="49943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</a:rPr>
              <a:t>Журавли Забайкалья </a:t>
            </a: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378276">
            <a:off x="434475" y="1577890"/>
            <a:ext cx="2393686" cy="1695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00760" y="4357694"/>
            <a:ext cx="2928926" cy="2237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5720" y="4521154"/>
            <a:ext cx="1571636" cy="213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786050" y="5357826"/>
            <a:ext cx="2500330" cy="169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500042"/>
            <a:ext cx="70009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Международные организации по охране природы объявили 2020 г. Всемирным годом журавля 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" name="Рисунок 2" descr="NEOKLSJXBBo (1)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142976" cy="953671"/>
          </a:xfrm>
          <a:prstGeom prst="rect">
            <a:avLst/>
          </a:prstGeom>
        </p:spPr>
      </p:pic>
      <p:pic>
        <p:nvPicPr>
          <p:cNvPr id="4" name="Рисунок 3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29520" y="0"/>
            <a:ext cx="1571604" cy="51483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357554" y="1714488"/>
            <a:ext cx="5286412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В связи с критическим состоянием журавлей Восточной Азии, Дальневосточное отделение Всемирного фонда дикой природы (WWF) предложило объявить 2020 год – годом дальневосточных журавлей, чтобы обратить внимание на необходимость сохранения этих редких птиц и мест их обитания.</a:t>
            </a:r>
            <a:b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</a:b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Международный фонд охраны журавлей, большинство ООПТ России, в том числе заповедники Забайкалья (Сохондинский и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Даурский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), поддержали  эту инициативу, поскольку </a:t>
            </a: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на территории Забайкальского края обитает 6 видов журавлей 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pic>
        <p:nvPicPr>
          <p:cNvPr id="8" name="Рисунок 7" descr="стрех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1173853"/>
            <a:ext cx="3286148" cy="56841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perevalnext.ru/wp-content/uploads/2015/10/00-Kanozero-zhuravl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205062">
            <a:off x="4488899" y="5581102"/>
            <a:ext cx="1473903" cy="928194"/>
          </a:xfrm>
          <a:prstGeom prst="rect">
            <a:avLst/>
          </a:prstGeom>
          <a:noFill/>
        </p:spPr>
      </p:pic>
      <p:pic>
        <p:nvPicPr>
          <p:cNvPr id="2" name="Рисунок 1" descr="dino4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3036" y="2763001"/>
            <a:ext cx="5190964" cy="409499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28728" y="571480"/>
            <a:ext cx="578647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Журавль – это довольно крупная птица из семейства журавлиных отряда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журавлеобразных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Семейство журавлей – одно из самых древних на Земле: возраст этих птиц — около 60 миллионов лет, и обитали они на Земле уже в период окончания эры динозавров. Археологи находили наскальные рисунки с изображением птицы журавль в пещерах древних людей, проживающих на территориях Северной Америки и Африки.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8" name="Рисунок 7" descr="NEOKLSJXBBo (1)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44" y="0"/>
            <a:ext cx="1142976" cy="953671"/>
          </a:xfrm>
          <a:prstGeom prst="rect">
            <a:avLst/>
          </a:prstGeom>
        </p:spPr>
      </p:pic>
      <p:pic>
        <p:nvPicPr>
          <p:cNvPr id="10" name="Рисунок 9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29520" y="142852"/>
            <a:ext cx="1571604" cy="514836"/>
          </a:xfrm>
          <a:prstGeom prst="rect">
            <a:avLst/>
          </a:prstGeom>
        </p:spPr>
      </p:pic>
      <p:pic>
        <p:nvPicPr>
          <p:cNvPr id="12" name="Рисунок 11" descr="Без имени-2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>
            <a:off x="214282" y="3357562"/>
            <a:ext cx="2928926" cy="30778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nest_PNG2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4353733"/>
            <a:ext cx="2928958" cy="2504267"/>
          </a:xfrm>
          <a:prstGeom prst="rect">
            <a:avLst/>
          </a:prstGeom>
        </p:spPr>
      </p:pic>
      <p:pic>
        <p:nvPicPr>
          <p:cNvPr id="4" name="Рисунок 3" descr="NEOKLSJXBBo (1)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42852"/>
            <a:ext cx="1797990" cy="1500198"/>
          </a:xfrm>
          <a:prstGeom prst="rect">
            <a:avLst/>
          </a:prstGeom>
        </p:spPr>
      </p:pic>
      <p:pic>
        <p:nvPicPr>
          <p:cNvPr id="5" name="Рисунок 4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15140" y="214290"/>
            <a:ext cx="2180736" cy="7143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85918" y="571480"/>
            <a:ext cx="4917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От яйца до  крылатого странника …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7" name="Рисунок 6" descr="Новое изображение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490391">
            <a:off x="1061580" y="4710376"/>
            <a:ext cx="917530" cy="1175001"/>
          </a:xfrm>
          <a:prstGeom prst="rect">
            <a:avLst/>
          </a:prstGeom>
        </p:spPr>
      </p:pic>
      <p:pic>
        <p:nvPicPr>
          <p:cNvPr id="9" name="Рисунок 8" descr="Новое изображение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724705">
            <a:off x="1781857" y="4866531"/>
            <a:ext cx="917530" cy="1175001"/>
          </a:xfrm>
          <a:prstGeom prst="rect">
            <a:avLst/>
          </a:prstGeom>
        </p:spPr>
      </p:pic>
      <p:pic>
        <p:nvPicPr>
          <p:cNvPr id="11" name="Рисунок 10" descr="zhivotnye-zhuravli-ptenec-642505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57554" y="4786322"/>
            <a:ext cx="1766652" cy="1842108"/>
          </a:xfrm>
          <a:prstGeom prst="rect">
            <a:avLst/>
          </a:prstGeom>
        </p:spPr>
      </p:pic>
      <p:pic>
        <p:nvPicPr>
          <p:cNvPr id="13" name="Рисунок 12" descr="Без имени-3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694478" flipH="1">
            <a:off x="4394009" y="742328"/>
            <a:ext cx="4684304" cy="374749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57158" y="3214686"/>
            <a:ext cx="3929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Четыре года необходимо , чтобы из маленько слабого птенца выросла красивая и сильная птица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71670" y="642918"/>
            <a:ext cx="4917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От яйца до  крылатого странника …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Рисунок 3" descr="NEOKLSJXBBo (1)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42852"/>
            <a:ext cx="1797990" cy="1500198"/>
          </a:xfrm>
          <a:prstGeom prst="rect">
            <a:avLst/>
          </a:prstGeom>
        </p:spPr>
      </p:pic>
      <p:pic>
        <p:nvPicPr>
          <p:cNvPr id="5" name="Рисунок 4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15140" y="214290"/>
            <a:ext cx="2180736" cy="7143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28728" y="5643578"/>
            <a:ext cx="61436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Обычно в кладке журавлей два яйца, и только у красавок, серых журавлей изредка встречаются кладки из трех яиц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9" name="Рисунок 8" descr="PICT4508.JPG"/>
          <p:cNvPicPr>
            <a:picLocks noChangeAspect="1"/>
          </p:cNvPicPr>
          <p:nvPr/>
        </p:nvPicPr>
        <p:blipFill>
          <a:blip r:embed="rId4" cstate="print"/>
          <a:srcRect t="16339"/>
          <a:stretch>
            <a:fillRect/>
          </a:stretch>
        </p:blipFill>
        <p:spPr>
          <a:xfrm>
            <a:off x="1214414" y="1571612"/>
            <a:ext cx="6500858" cy="402372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86314" y="5214950"/>
            <a:ext cx="2945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err="1" smtClean="0">
                <a:solidFill>
                  <a:schemeClr val="bg1"/>
                </a:solidFill>
              </a:rPr>
              <a:t>Фотоловушка</a:t>
            </a:r>
            <a:r>
              <a:rPr lang="ru-RU" sz="1200" dirty="0" smtClean="0">
                <a:solidFill>
                  <a:schemeClr val="bg1"/>
                </a:solidFill>
              </a:rPr>
              <a:t> Сохондинский заповедник 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480" y="214290"/>
            <a:ext cx="5000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От яйца до  крылатого странника …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" name="Рисунок 2" descr="NEOKLSJXBBo (1)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44" y="0"/>
            <a:ext cx="1797990" cy="1500198"/>
          </a:xfrm>
          <a:prstGeom prst="rect">
            <a:avLst/>
          </a:prstGeom>
        </p:spPr>
      </p:pic>
      <p:pic>
        <p:nvPicPr>
          <p:cNvPr id="4" name="Рисунок 3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15140" y="214290"/>
            <a:ext cx="2180736" cy="71438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429256" y="2071678"/>
            <a:ext cx="342902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У большинства журавлей скорлупа яиц зеленовато- или коричневато-оливковая с красновато-коричневыми пятнами.</a:t>
            </a:r>
            <a:b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 основном кладку насиживает самка, а самец подменяет ее</a:t>
            </a:r>
            <a:b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несколько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раз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 сутки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1" name="Рисунок 10" descr="zhivotnye-zhuravli-zhuravl-gnezdo-kladka-735224.jpg"/>
          <p:cNvPicPr>
            <a:picLocks noChangeAspect="1"/>
          </p:cNvPicPr>
          <p:nvPr/>
        </p:nvPicPr>
        <p:blipFill>
          <a:blip r:embed="rId4" cstate="print"/>
          <a:srcRect l="2631" r="1316"/>
          <a:stretch>
            <a:fillRect/>
          </a:stretch>
        </p:blipFill>
        <p:spPr>
          <a:xfrm>
            <a:off x="142844" y="2143116"/>
            <a:ext cx="5214974" cy="37378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56" y="285728"/>
            <a:ext cx="49292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От яйца до  крылатого странника …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" name="Рисунок 2" descr="NEOKLSJXBBo (1)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797990" cy="1500198"/>
          </a:xfrm>
          <a:prstGeom prst="rect">
            <a:avLst/>
          </a:prstGeom>
        </p:spPr>
      </p:pic>
      <p:pic>
        <p:nvPicPr>
          <p:cNvPr id="4" name="Рисунок 3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15140" y="285728"/>
            <a:ext cx="2180736" cy="71438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00298" y="5657671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Птенцы, едва обсохнув, покидают гнездо и следуют за родителями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6" name="Рисунок 5" descr="dde91f4e9f924e318f0a6d80b8262a62.max-1200x8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728" y="1285860"/>
            <a:ext cx="6357950" cy="42421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15140" y="5214950"/>
            <a:ext cx="10310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</a:rPr>
              <a:t>фото В.Яшнова </a:t>
            </a:r>
            <a:endParaRPr lang="ru-RU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grus-grus-31.jpg"/>
          <p:cNvPicPr>
            <a:picLocks noChangeAspect="1"/>
          </p:cNvPicPr>
          <p:nvPr/>
        </p:nvPicPr>
        <p:blipFill>
          <a:blip r:embed="rId2" cstate="print"/>
          <a:srcRect l="34872"/>
          <a:stretch>
            <a:fillRect/>
          </a:stretch>
        </p:blipFill>
        <p:spPr>
          <a:xfrm>
            <a:off x="1785918" y="1000108"/>
            <a:ext cx="5286412" cy="4643470"/>
          </a:xfrm>
          <a:prstGeom prst="rect">
            <a:avLst/>
          </a:prstGeom>
        </p:spPr>
      </p:pic>
      <p:pic>
        <p:nvPicPr>
          <p:cNvPr id="5" name="Рисунок 4" descr="NEOKLSJXBBo (1)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797990" cy="1500198"/>
          </a:xfrm>
          <a:prstGeom prst="rect">
            <a:avLst/>
          </a:prstGeom>
        </p:spPr>
      </p:pic>
      <p:pic>
        <p:nvPicPr>
          <p:cNvPr id="6" name="Рисунок 5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86578" y="214290"/>
            <a:ext cx="2180736" cy="71438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857356" y="357166"/>
            <a:ext cx="49179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От яйца до  крылатого странника …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2285984" y="5657671"/>
            <a:ext cx="414340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Для журавлей характерен смешанный тип питания от насекомых до трав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1987.jpg"/>
          <p:cNvPicPr>
            <a:picLocks noChangeAspect="1"/>
          </p:cNvPicPr>
          <p:nvPr/>
        </p:nvPicPr>
        <p:blipFill>
          <a:blip r:embed="rId2" cstate="print"/>
          <a:srcRect l="7021" r="8727"/>
          <a:stretch>
            <a:fillRect/>
          </a:stretch>
        </p:blipFill>
        <p:spPr>
          <a:xfrm>
            <a:off x="285720" y="1857364"/>
            <a:ext cx="5143536" cy="4071966"/>
          </a:xfrm>
          <a:prstGeom prst="rect">
            <a:avLst/>
          </a:prstGeom>
        </p:spPr>
      </p:pic>
      <p:pic>
        <p:nvPicPr>
          <p:cNvPr id="3" name="Рисунок 2" descr="NEOKLSJXBBo (1)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797990" cy="1500198"/>
          </a:xfrm>
          <a:prstGeom prst="rect">
            <a:avLst/>
          </a:prstGeom>
        </p:spPr>
      </p:pic>
      <p:pic>
        <p:nvPicPr>
          <p:cNvPr id="4" name="Рисунок 3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15140" y="285728"/>
            <a:ext cx="2180736" cy="71438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14480" y="214290"/>
            <a:ext cx="49179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От яйца до  крылатого странника …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5072034" y="2000240"/>
            <a:ext cx="407196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Длительность жизни в природе не известна, но в неволе журавли живут очень долго: 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самец красавки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до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27 лет 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даурский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журавль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до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45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лет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Стерх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до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61 года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японский журавль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до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87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лет!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57686" y="5643578"/>
            <a:ext cx="10310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</a:rPr>
              <a:t>фото В.Яшнова </a:t>
            </a:r>
            <a:endParaRPr lang="ru-RU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tokkoro.com/picsup/1012337-winged-migration.jpg"/>
          <p:cNvPicPr>
            <a:picLocks noChangeAspect="1" noChangeArrowheads="1"/>
          </p:cNvPicPr>
          <p:nvPr/>
        </p:nvPicPr>
        <p:blipFill>
          <a:blip r:embed="rId2" cstate="print"/>
          <a:srcRect l="18000"/>
          <a:stretch>
            <a:fillRect/>
          </a:stretch>
        </p:blipFill>
        <p:spPr bwMode="auto">
          <a:xfrm>
            <a:off x="142844" y="2000240"/>
            <a:ext cx="5207036" cy="3571900"/>
          </a:xfrm>
          <a:prstGeom prst="rect">
            <a:avLst/>
          </a:prstGeom>
          <a:noFill/>
        </p:spPr>
      </p:pic>
      <p:pic>
        <p:nvPicPr>
          <p:cNvPr id="3" name="Рисунок 2" descr="NEOKLSJXBBo (1)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797990" cy="1500198"/>
          </a:xfrm>
          <a:prstGeom prst="rect">
            <a:avLst/>
          </a:prstGeom>
        </p:spPr>
      </p:pic>
      <p:pic>
        <p:nvPicPr>
          <p:cNvPr id="4" name="Рисунок 3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86578" y="357166"/>
            <a:ext cx="2180736" cy="71438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857356" y="285728"/>
            <a:ext cx="49179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От яйца до  крылатого странника …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14942" y="2143116"/>
            <a:ext cx="392905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Во</a:t>
            </a:r>
            <a:b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время двукратных ежегодных миграций журавли преодолевают огромные расстояния .</a:t>
            </a:r>
          </a:p>
          <a:p>
            <a:pPr algn="ctr"/>
            <a:endParaRPr lang="ru-RU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Перелет облегчается и построением журавлиных стай в форме клина.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NEOKLSJXBBo (1)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712342" cy="1428736"/>
          </a:xfrm>
          <a:prstGeom prst="rect">
            <a:avLst/>
          </a:prstGeom>
        </p:spPr>
      </p:pic>
      <p:pic>
        <p:nvPicPr>
          <p:cNvPr id="5" name="Рисунок 4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15074" y="0"/>
            <a:ext cx="2616883" cy="8572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5984" y="214290"/>
            <a:ext cx="3679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Журавлиная математика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" name="Рисунок 9" descr="3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643446"/>
            <a:ext cx="1406417" cy="1800214"/>
          </a:xfrm>
          <a:prstGeom prst="rect">
            <a:avLst/>
          </a:prstGeom>
        </p:spPr>
      </p:pic>
      <p:pic>
        <p:nvPicPr>
          <p:cNvPr id="1030" name="Picture 6" descr="http://pngimg.com/uploads/egg/egg_PNG40797.png"/>
          <p:cNvPicPr>
            <a:picLocks noChangeAspect="1" noChangeArrowheads="1"/>
          </p:cNvPicPr>
          <p:nvPr/>
        </p:nvPicPr>
        <p:blipFill>
          <a:blip r:embed="rId5" cstate="print"/>
          <a:srcRect l="51500"/>
          <a:stretch>
            <a:fillRect/>
          </a:stretch>
        </p:blipFill>
        <p:spPr bwMode="auto">
          <a:xfrm>
            <a:off x="1357290" y="5286388"/>
            <a:ext cx="955909" cy="1357322"/>
          </a:xfrm>
          <a:prstGeom prst="rect">
            <a:avLst/>
          </a:prstGeom>
          <a:noFill/>
        </p:spPr>
      </p:pic>
      <p:pic>
        <p:nvPicPr>
          <p:cNvPr id="1034" name="Picture 10" descr="http://pngimg.com/uploads/chicken/chicken_PNG2147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3108" y="3000372"/>
            <a:ext cx="1071570" cy="1808475"/>
          </a:xfrm>
          <a:prstGeom prst="rect">
            <a:avLst/>
          </a:prstGeom>
          <a:noFill/>
        </p:spPr>
      </p:pic>
      <p:pic>
        <p:nvPicPr>
          <p:cNvPr id="1038" name="Picture 14" descr="https://www.pngkey.com/png/detail/127-1279032_ostrich-transparent-background-autruche-png.pn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500042"/>
            <a:ext cx="3762640" cy="3643338"/>
          </a:xfrm>
          <a:prstGeom prst="rect">
            <a:avLst/>
          </a:prstGeom>
          <a:noFill/>
        </p:spPr>
      </p:pic>
      <p:pic>
        <p:nvPicPr>
          <p:cNvPr id="1040" name="Picture 16" descr="http://green.tsu.ru/redbook/wp-content/uploads/2014/09/%D0%A1%D0%B5%D1%80%D1%8B%D0%B9-%D0%B6%D1%83%D1%80%D0%B0%D0%B2%D0%BB%D1%8C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2143116"/>
            <a:ext cx="2062079" cy="2532956"/>
          </a:xfrm>
          <a:prstGeom prst="rect">
            <a:avLst/>
          </a:prstGeom>
          <a:noFill/>
        </p:spPr>
      </p:pic>
      <p:pic>
        <p:nvPicPr>
          <p:cNvPr id="1044" name="Picture 20" descr="https://www.seekpng.com/png/detail/924-9242358_ostrich-egg-egg-large-egg-bouquet-oval-ostrich.pn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2913276" y="3699078"/>
            <a:ext cx="3246010" cy="3071834"/>
          </a:xfrm>
          <a:prstGeom prst="rect">
            <a:avLst/>
          </a:prstGeom>
          <a:noFill/>
        </p:spPr>
      </p:pic>
      <p:pic>
        <p:nvPicPr>
          <p:cNvPr id="21" name="Рисунок 20" descr="Новое изображение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689069">
            <a:off x="7157460" y="4912283"/>
            <a:ext cx="1232540" cy="1578406"/>
          </a:xfrm>
          <a:prstGeom prst="rect">
            <a:avLst/>
          </a:prstGeom>
        </p:spPr>
      </p:pic>
      <p:sp>
        <p:nvSpPr>
          <p:cNvPr id="22" name="Правая фигурная скобка 21"/>
          <p:cNvSpPr/>
          <p:nvPr/>
        </p:nvSpPr>
        <p:spPr>
          <a:xfrm>
            <a:off x="6000760" y="3786190"/>
            <a:ext cx="500066" cy="2857520"/>
          </a:xfrm>
          <a:prstGeom prst="rightBrace">
            <a:avLst>
              <a:gd name="adj1" fmla="val 8333"/>
              <a:gd name="adj2" fmla="val 50333"/>
            </a:avLst>
          </a:prstGeom>
          <a:ln w="76200">
            <a:solidFill>
              <a:schemeClr val="bg2">
                <a:lumMod val="1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авая фигурная скобка 22"/>
          <p:cNvSpPr/>
          <p:nvPr/>
        </p:nvSpPr>
        <p:spPr>
          <a:xfrm>
            <a:off x="2214546" y="5357826"/>
            <a:ext cx="428628" cy="1214446"/>
          </a:xfrm>
          <a:prstGeom prst="rightBrace">
            <a:avLst/>
          </a:prstGeom>
          <a:ln w="76200">
            <a:solidFill>
              <a:schemeClr val="bg2">
                <a:lumMod val="1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авая фигурная скобка 23"/>
          <p:cNvSpPr/>
          <p:nvPr/>
        </p:nvSpPr>
        <p:spPr>
          <a:xfrm>
            <a:off x="8286776" y="4857760"/>
            <a:ext cx="357190" cy="1785926"/>
          </a:xfrm>
          <a:prstGeom prst="rightBrace">
            <a:avLst/>
          </a:prstGeom>
          <a:ln w="76200">
            <a:solidFill>
              <a:schemeClr val="bg2">
                <a:lumMod val="1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2500298" y="6000768"/>
            <a:ext cx="784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70 гр. 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6286512" y="5286388"/>
            <a:ext cx="965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1500гр. 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8637130" y="5572140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???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285720" y="1428736"/>
            <a:ext cx="32861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Определи  средний  вес яйца серого журавля , если известно, что оно на 1410 граммов  меньше общего веса </a:t>
            </a:r>
            <a:r>
              <a:rPr lang="ru-RU" dirty="0" err="1" smtClean="0"/>
              <a:t>страусиного</a:t>
            </a:r>
            <a:r>
              <a:rPr lang="ru-RU" dirty="0" smtClean="0"/>
              <a:t> и куриного яиц.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5984" y="214290"/>
            <a:ext cx="3679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Журавлиная математика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Рисунок 4" descr="NEOKLSJXBBo (1)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712342" cy="1428736"/>
          </a:xfrm>
          <a:prstGeom prst="rect">
            <a:avLst/>
          </a:prstGeom>
        </p:spPr>
      </p:pic>
      <p:pic>
        <p:nvPicPr>
          <p:cNvPr id="6" name="Рисунок 5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12" y="214290"/>
            <a:ext cx="2616883" cy="8572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57818" y="3286124"/>
            <a:ext cx="35719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           Журавли летели клином 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4 журавля летели по одной стороне клина и 4 журавля - по другой стороне клина. Сколько было журавлей?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9" name="Рисунок 8" descr="3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29322" y="4786322"/>
            <a:ext cx="1406417" cy="1800214"/>
          </a:xfrm>
          <a:prstGeom prst="rect">
            <a:avLst/>
          </a:prstGeom>
        </p:spPr>
      </p:pic>
      <p:pic>
        <p:nvPicPr>
          <p:cNvPr id="8" name="Рисунок 7" descr="53be738f34f14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357818" y="285728"/>
            <a:ext cx="3357618" cy="2518213"/>
          </a:xfrm>
          <a:prstGeom prst="rect">
            <a:avLst/>
          </a:prstGeom>
        </p:spPr>
      </p:pic>
      <p:pic>
        <p:nvPicPr>
          <p:cNvPr id="10" name="Рисунок 9" descr="53be738f34f14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1160518" flipH="1">
            <a:off x="3606644" y="2219077"/>
            <a:ext cx="2428892" cy="1821669"/>
          </a:xfrm>
          <a:prstGeom prst="rect">
            <a:avLst/>
          </a:prstGeom>
        </p:spPr>
      </p:pic>
      <p:pic>
        <p:nvPicPr>
          <p:cNvPr id="11" name="Рисунок 10" descr="53be738f34f14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567912" flipH="1">
            <a:off x="3585697" y="720989"/>
            <a:ext cx="2000264" cy="1500198"/>
          </a:xfrm>
          <a:prstGeom prst="rect">
            <a:avLst/>
          </a:prstGeom>
        </p:spPr>
      </p:pic>
      <p:pic>
        <p:nvPicPr>
          <p:cNvPr id="12" name="Рисунок 11" descr="53be738f34f14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1160518" flipH="1">
            <a:off x="2035008" y="3219210"/>
            <a:ext cx="2428892" cy="1821669"/>
          </a:xfrm>
          <a:prstGeom prst="rect">
            <a:avLst/>
          </a:prstGeom>
        </p:spPr>
      </p:pic>
      <p:pic>
        <p:nvPicPr>
          <p:cNvPr id="13" name="Рисунок 12" descr="53be738f34f14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918526" flipH="1">
            <a:off x="1483240" y="574048"/>
            <a:ext cx="2428892" cy="1821669"/>
          </a:xfrm>
          <a:prstGeom prst="rect">
            <a:avLst/>
          </a:prstGeom>
        </p:spPr>
      </p:pic>
      <p:pic>
        <p:nvPicPr>
          <p:cNvPr id="14" name="Рисунок 13" descr="53be738f34f14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1160518" flipH="1">
            <a:off x="534810" y="4433656"/>
            <a:ext cx="2428892" cy="1821669"/>
          </a:xfrm>
          <a:prstGeom prst="rect">
            <a:avLst/>
          </a:prstGeom>
        </p:spPr>
      </p:pic>
      <p:pic>
        <p:nvPicPr>
          <p:cNvPr id="15" name="Рисунок 14" descr="53be738f34f14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722148" flipH="1">
            <a:off x="-122550" y="1304764"/>
            <a:ext cx="2428892" cy="18216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500042"/>
            <a:ext cx="70009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Виды журавлей , обитающих в Забайкальском крае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" name="Рисунок 2" descr="NEOKLSJXBBo (1)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142976" cy="953671"/>
          </a:xfrm>
          <a:prstGeom prst="rect">
            <a:avLst/>
          </a:prstGeom>
        </p:spPr>
      </p:pic>
      <p:pic>
        <p:nvPicPr>
          <p:cNvPr id="4" name="Рисунок 3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29520" y="0"/>
            <a:ext cx="1571604" cy="514836"/>
          </a:xfrm>
          <a:prstGeom prst="rect">
            <a:avLst/>
          </a:prstGeom>
        </p:spPr>
      </p:pic>
      <p:pic>
        <p:nvPicPr>
          <p:cNvPr id="8" name="Рисунок 7" descr="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1571612"/>
            <a:ext cx="2773475" cy="2286016"/>
          </a:xfrm>
          <a:prstGeom prst="rect">
            <a:avLst/>
          </a:prstGeom>
        </p:spPr>
      </p:pic>
      <p:pic>
        <p:nvPicPr>
          <p:cNvPr id="9" name="Рисунок 8" descr="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4000504"/>
            <a:ext cx="1843993" cy="2500330"/>
          </a:xfrm>
          <a:prstGeom prst="rect">
            <a:avLst/>
          </a:prstGeom>
        </p:spPr>
      </p:pic>
      <p:pic>
        <p:nvPicPr>
          <p:cNvPr id="10" name="Рисунок 9" descr="imgonline-com-ua-Transparent-backgr-pgGmXVc1mTwBoENP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72034" y="357166"/>
            <a:ext cx="4071966" cy="4071966"/>
          </a:xfrm>
          <a:prstGeom prst="rect">
            <a:avLst/>
          </a:prstGeom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57884" y="4143380"/>
            <a:ext cx="2928926" cy="2237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86050" y="5357826"/>
            <a:ext cx="2500330" cy="169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0378276">
            <a:off x="3434871" y="2220833"/>
            <a:ext cx="2393686" cy="1695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488" y="357166"/>
            <a:ext cx="27747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Японский журавль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" name="Рисунок 2" descr="NEOKLSJXBBo (1)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797990" cy="1500198"/>
          </a:xfrm>
          <a:prstGeom prst="rect">
            <a:avLst/>
          </a:prstGeom>
        </p:spPr>
      </p:pic>
      <p:pic>
        <p:nvPicPr>
          <p:cNvPr id="4" name="Рисунок 3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72264" y="285728"/>
            <a:ext cx="2180736" cy="714380"/>
          </a:xfrm>
          <a:prstGeom prst="rect">
            <a:avLst/>
          </a:prstGeom>
        </p:spPr>
      </p:pic>
      <p:pic>
        <p:nvPicPr>
          <p:cNvPr id="5" name="Рисунок 4" descr="Без имени-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357298"/>
            <a:ext cx="6072230" cy="38871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8" y="1500174"/>
            <a:ext cx="3214678" cy="433965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Особые приметы:</a:t>
            </a:r>
          </a:p>
          <a:p>
            <a:endParaRPr lang="ru-RU" sz="2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рост 150-160 см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вес- 7,5 кг, осенью может доходить и до 11 кг. 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размах крыльев – 220-250см</a:t>
            </a:r>
          </a:p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Все оперение белое, только шея и внутренние маховые перья – чёрные. Ноги чёрные, на голове – красная «шапочка</a:t>
            </a:r>
            <a:r>
              <a:rPr lang="ru-RU" dirty="0" smtClean="0"/>
              <a:t>»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86050" y="500042"/>
            <a:ext cx="33446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Стерх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(белый журавль)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Рисунок 3" descr="NEOKLSJXBBo (1)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712342" cy="1428736"/>
          </a:xfrm>
          <a:prstGeom prst="rect">
            <a:avLst/>
          </a:prstGeom>
        </p:spPr>
      </p:pic>
      <p:pic>
        <p:nvPicPr>
          <p:cNvPr id="5" name="Рисунок 4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12" y="285728"/>
            <a:ext cx="2616883" cy="857256"/>
          </a:xfrm>
          <a:prstGeom prst="rect">
            <a:avLst/>
          </a:prstGeom>
        </p:spPr>
      </p:pic>
      <p:pic>
        <p:nvPicPr>
          <p:cNvPr id="6" name="Рисунок 5" descr="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6" y="1500174"/>
            <a:ext cx="4572032" cy="376846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286380" y="1643050"/>
            <a:ext cx="3500430" cy="4370427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Особые приметы:</a:t>
            </a:r>
          </a:p>
          <a:p>
            <a:endParaRPr lang="ru-RU" sz="2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рост 140-150 см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вес- 8 кг 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размах крыльев – 210-230см</a:t>
            </a:r>
          </a:p>
          <a:p>
            <a:pPr>
              <a:buFont typeface="Arial" pitchFamily="34" charset="0"/>
              <a:buChar char="•"/>
            </a:pPr>
            <a:endParaRPr lang="ru-RU" sz="2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Окраска взрослых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стерхов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белая, лишь концы крыльев черные( видны только в полете). Клюв, ноги  и « маска» на голове красные. Молодые птицы рыжей окраски. 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28926" y="500042"/>
            <a:ext cx="2766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Даурский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журавль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Рисунок 4" descr="NEOKLSJXBBo (1)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712342" cy="1428736"/>
          </a:xfrm>
          <a:prstGeom prst="rect">
            <a:avLst/>
          </a:prstGeom>
        </p:spPr>
      </p:pic>
      <p:pic>
        <p:nvPicPr>
          <p:cNvPr id="6" name="Рисунок 5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15074" y="357166"/>
            <a:ext cx="2616883" cy="8572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928802"/>
            <a:ext cx="4769945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5214942" y="1357299"/>
            <a:ext cx="3500430" cy="5293757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Особые приметы:</a:t>
            </a:r>
          </a:p>
          <a:p>
            <a:endParaRPr lang="ru-RU" sz="2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рост 130-140 см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вес- 5,6 кг 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размах крыльев – 200-210см</a:t>
            </a:r>
          </a:p>
          <a:p>
            <a:pPr>
              <a:buFont typeface="Arial" pitchFamily="34" charset="0"/>
              <a:buChar char="•"/>
            </a:pPr>
            <a:endParaRPr lang="ru-RU" sz="2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Оперение тела голубовато-серое, крылья более светлые</a:t>
            </a:r>
            <a:b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с темными концами, голова и задняя сторона шеи контрастные чисто-белые, на боках головы и на лбу заметный участок голой красной кожи. Клюв желтый, ноги красноватые.</a:t>
            </a:r>
          </a:p>
          <a:p>
            <a:endParaRPr lang="ru-RU" sz="2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71802" y="214290"/>
            <a:ext cx="23516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Серый журавль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Рисунок 4" descr="NEOKLSJXBBo (1)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282" y="214290"/>
            <a:ext cx="1712342" cy="1428736"/>
          </a:xfrm>
          <a:prstGeom prst="rect">
            <a:avLst/>
          </a:prstGeom>
        </p:spPr>
      </p:pic>
      <p:pic>
        <p:nvPicPr>
          <p:cNvPr id="6" name="Рисунок 5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72198" y="357166"/>
            <a:ext cx="2616883" cy="857256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378276">
            <a:off x="-212529" y="1114175"/>
            <a:ext cx="5455880" cy="3864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5286380" y="1643050"/>
            <a:ext cx="3500430" cy="4678204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Особые приметы:</a:t>
            </a:r>
          </a:p>
          <a:p>
            <a:endParaRPr lang="ru-RU" sz="2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рост 110-130 см.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вес-5,5 – 7 кг.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размах крыльев – 180-200см</a:t>
            </a:r>
          </a:p>
          <a:p>
            <a:pPr>
              <a:buFont typeface="Arial" pitchFamily="34" charset="0"/>
              <a:buChar char="•"/>
            </a:pPr>
            <a:endParaRPr lang="ru-RU" sz="2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Оперение серое, шея сзади и с боков белая. На темени и затылке участок красной голой кожи. Ноги чёрные. Молодые птицы похожи на взрослых, но имеют рыжеватую окраску, особенно головы и шеи</a:t>
            </a:r>
            <a:r>
              <a:rPr lang="ru-RU" sz="2000" dirty="0" smtClean="0"/>
              <a:t>. </a:t>
            </a:r>
            <a:endParaRPr lang="ru-RU" sz="2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86050" y="357166"/>
            <a:ext cx="2531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Черный журавль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Рисунок 4" descr="NEOKLSJXBBo (1)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712342" cy="1428736"/>
          </a:xfrm>
          <a:prstGeom prst="rect">
            <a:avLst/>
          </a:prstGeom>
        </p:spPr>
      </p:pic>
      <p:pic>
        <p:nvPicPr>
          <p:cNvPr id="6" name="Рисунок 5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72198" y="357166"/>
            <a:ext cx="2616883" cy="85725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286380" y="1500174"/>
            <a:ext cx="3500430" cy="4431983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Особые приметы:</a:t>
            </a:r>
          </a:p>
          <a:p>
            <a:endParaRPr lang="ru-RU" sz="2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рост 90- 100 см.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вес- 3,75 кг 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размах крыльев – 160-180см</a:t>
            </a:r>
          </a:p>
          <a:p>
            <a:pPr>
              <a:buFont typeface="Arial" pitchFamily="34" charset="0"/>
              <a:buChar char="•"/>
            </a:pPr>
            <a:endParaRPr lang="ru-RU" sz="2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Оперение серовато-чёрное, голова и шея белые. На темени участок красной голой кожи. Молодые птицы похожи на взрослых, но имеют рыжеватую окраску головы и шеи. Издалека можно спутать с серым журавлем </a:t>
            </a:r>
          </a:p>
          <a:p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AdminS\Desktop\00130015903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899349">
            <a:off x="-785850" y="1086469"/>
            <a:ext cx="8643998" cy="57715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NEOKLSJXBBo (1)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2908" y="-142900"/>
            <a:ext cx="1712342" cy="1428736"/>
          </a:xfrm>
          <a:prstGeom prst="rect">
            <a:avLst/>
          </a:prstGeom>
        </p:spPr>
      </p:pic>
      <p:pic>
        <p:nvPicPr>
          <p:cNvPr id="6" name="Рисунок 5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12" y="0"/>
            <a:ext cx="2616883" cy="85725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71736" y="142852"/>
            <a:ext cx="27018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Журавль красавка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14876" y="785794"/>
            <a:ext cx="3929090" cy="6771084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Особые приметы:</a:t>
            </a:r>
          </a:p>
          <a:p>
            <a:endParaRPr lang="ru-RU" sz="2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рост 89 см.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вес- 3 кг 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размах крыльев – 150-170см</a:t>
            </a:r>
          </a:p>
          <a:p>
            <a:pPr>
              <a:buFont typeface="Arial" pitchFamily="34" charset="0"/>
              <a:buChar char="•"/>
            </a:pPr>
            <a:endParaRPr lang="ru-RU" sz="2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endParaRPr lang="ru-RU" sz="2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endParaRPr lang="ru-RU" sz="2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Журавль красавка обладает желтоватым коротким клювом, черной головой и шеей. Глаза выделяются оранжево- красным оттенком. Отличительной чертой от прочих сородичей является отсутствие проплешины на голове и своеобразные «косицы» по ее бокам  </a:t>
            </a:r>
          </a:p>
          <a:p>
            <a:pPr>
              <a:buFont typeface="Arial" pitchFamily="34" charset="0"/>
              <a:buChar char="•"/>
            </a:pPr>
            <a:endParaRPr lang="ru-RU" sz="2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endParaRPr lang="ru-RU" sz="2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14346" y="2285992"/>
            <a:ext cx="6786610" cy="3608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28794" y="357166"/>
            <a:ext cx="4285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Определяем  размах крыльев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Рисунок 4" descr="NEOKLSJXBBo (1)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712342" cy="1428736"/>
          </a:xfrm>
          <a:prstGeom prst="rect">
            <a:avLst/>
          </a:prstGeom>
        </p:spPr>
      </p:pic>
      <p:pic>
        <p:nvPicPr>
          <p:cNvPr id="6" name="Рисунок 5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12" y="285728"/>
            <a:ext cx="2616883" cy="857256"/>
          </a:xfrm>
          <a:prstGeom prst="rect">
            <a:avLst/>
          </a:prstGeom>
        </p:spPr>
      </p:pic>
      <p:pic>
        <p:nvPicPr>
          <p:cNvPr id="9" name="Рисунок 8" descr="1720_sle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2571744"/>
            <a:ext cx="5022073" cy="3752858"/>
          </a:xfrm>
          <a:prstGeom prst="rect">
            <a:avLst/>
          </a:prstGeom>
        </p:spPr>
      </p:pic>
      <p:pic>
        <p:nvPicPr>
          <p:cNvPr id="27652" name="Picture 4" descr="https://www.actaturcica.com/wp-content/uploads/2018/04/Measuring-Tape-PNG-Imag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43174" y="1000108"/>
            <a:ext cx="6116735" cy="3500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NEOKLSJXBBo (1)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712342" cy="1428736"/>
          </a:xfrm>
          <a:prstGeom prst="rect">
            <a:avLst/>
          </a:prstGeom>
        </p:spPr>
      </p:pic>
      <p:pic>
        <p:nvPicPr>
          <p:cNvPr id="5" name="Рисунок 4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12" y="142852"/>
            <a:ext cx="2616883" cy="8572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43108" y="642918"/>
            <a:ext cx="41867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Четыре проблемы   журавлей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0" y="1428736"/>
            <a:ext cx="2571736" cy="164307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нарушение традиционных мест обитаний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215074" y="4929198"/>
            <a:ext cx="2786082" cy="178595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в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есенняя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охота на водоплавающих птиц 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14282" y="4857760"/>
            <a:ext cx="2714644" cy="178595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 степные и    лесные пожары </a:t>
            </a:r>
          </a:p>
        </p:txBody>
      </p:sp>
      <p:sp>
        <p:nvSpPr>
          <p:cNvPr id="12" name="Овал 11"/>
          <p:cNvSpPr/>
          <p:nvPr/>
        </p:nvSpPr>
        <p:spPr>
          <a:xfrm>
            <a:off x="6357950" y="1357298"/>
            <a:ext cx="2571768" cy="164307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беспокойство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в период размножения 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2770" name="Picture 2" descr="https://a.d-cd.net/a420fb1s-1920.jpg"/>
          <p:cNvPicPr>
            <a:picLocks noChangeAspect="1" noChangeArrowheads="1"/>
          </p:cNvPicPr>
          <p:nvPr/>
        </p:nvPicPr>
        <p:blipFill>
          <a:blip r:embed="rId4" cstate="print"/>
          <a:srcRect b="6249"/>
          <a:stretch>
            <a:fillRect/>
          </a:stretch>
        </p:blipFill>
        <p:spPr bwMode="auto">
          <a:xfrm>
            <a:off x="2643174" y="2428868"/>
            <a:ext cx="3636211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obozrenie-chita.ru/userfiles/1(189).jpg"/>
          <p:cNvPicPr>
            <a:picLocks noChangeAspect="1" noChangeArrowheads="1"/>
          </p:cNvPicPr>
          <p:nvPr/>
        </p:nvPicPr>
        <p:blipFill>
          <a:blip r:embed="rId2" cstate="print"/>
          <a:srcRect l="5357" t="16094" r="46428" b="53326"/>
          <a:stretch>
            <a:fillRect/>
          </a:stretch>
        </p:blipFill>
        <p:spPr bwMode="auto">
          <a:xfrm>
            <a:off x="2285984" y="1428736"/>
            <a:ext cx="4484719" cy="1357322"/>
          </a:xfrm>
          <a:prstGeom prst="rect">
            <a:avLst/>
          </a:prstGeom>
          <a:noFill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415097" flipV="1">
            <a:off x="-290919" y="1383448"/>
            <a:ext cx="3020667" cy="263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3344154" flipH="1" flipV="1">
            <a:off x="6606804" y="1035070"/>
            <a:ext cx="2688610" cy="2840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6" descr="NEOKLSJXBBo (1)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712342" cy="1428736"/>
          </a:xfrm>
          <a:prstGeom prst="rect">
            <a:avLst/>
          </a:prstGeom>
        </p:spPr>
      </p:pic>
      <p:pic>
        <p:nvPicPr>
          <p:cNvPr id="8" name="Рисунок 7" descr="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29388" y="0"/>
            <a:ext cx="2616883" cy="85725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857356" y="21429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«Заповедники Забайкалья  в помощь журавлям» 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0962" name="Picture 2" descr="https://chitatravel.ru/img/news/506-6a95aafe75788c91e444940a0a7a441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282" y="4643446"/>
            <a:ext cx="2547955" cy="1910967"/>
          </a:xfrm>
          <a:prstGeom prst="rect">
            <a:avLst/>
          </a:prstGeom>
          <a:noFill/>
        </p:spPr>
      </p:pic>
      <p:pic>
        <p:nvPicPr>
          <p:cNvPr id="40964" name="Picture 4" descr="http://www.den-za-dnem.ru/gal/albums/userpics/10001/d00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00364" y="4572008"/>
            <a:ext cx="2735923" cy="1928826"/>
          </a:xfrm>
          <a:prstGeom prst="rect">
            <a:avLst/>
          </a:prstGeom>
          <a:noFill/>
        </p:spPr>
      </p:pic>
      <p:pic>
        <p:nvPicPr>
          <p:cNvPr id="40966" name="Picture 6" descr="http://kamchat.info/images/photoreports/14461/antilopy_dzereny_v_daurskom_zapovednike_igor_shpilenok.jpg"/>
          <p:cNvPicPr>
            <a:picLocks noChangeAspect="1" noChangeArrowheads="1"/>
          </p:cNvPicPr>
          <p:nvPr/>
        </p:nvPicPr>
        <p:blipFill>
          <a:blip r:embed="rId9" cstate="print"/>
          <a:srcRect l="17053" r="12604"/>
          <a:stretch>
            <a:fillRect/>
          </a:stretch>
        </p:blipFill>
        <p:spPr bwMode="auto">
          <a:xfrm>
            <a:off x="6072198" y="4500570"/>
            <a:ext cx="2714644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86512" y="142852"/>
            <a:ext cx="2616883" cy="857256"/>
          </a:xfrm>
          <a:prstGeom prst="rect">
            <a:avLst/>
          </a:prstGeom>
        </p:spPr>
      </p:pic>
      <p:pic>
        <p:nvPicPr>
          <p:cNvPr id="7" name="Рисунок 6" descr="NEOKLSJXBBo (1)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712342" cy="1428736"/>
          </a:xfrm>
          <a:prstGeom prst="rect">
            <a:avLst/>
          </a:prstGeom>
        </p:spPr>
      </p:pic>
      <p:pic>
        <p:nvPicPr>
          <p:cNvPr id="8" name="Picture 2" descr="Картинки по запросу сохондинский заповедник здание"/>
          <p:cNvPicPr>
            <a:picLocks noChangeAspect="1" noChangeArrowheads="1"/>
          </p:cNvPicPr>
          <p:nvPr/>
        </p:nvPicPr>
        <p:blipFill>
          <a:blip r:embed="rId4" cstate="print"/>
          <a:srcRect l="17308" t="10274" r="27307" b="69178"/>
          <a:stretch>
            <a:fillRect/>
          </a:stretch>
        </p:blipFill>
        <p:spPr bwMode="auto">
          <a:xfrm>
            <a:off x="1928794" y="1428736"/>
            <a:ext cx="5357850" cy="1116219"/>
          </a:xfrm>
          <a:prstGeom prst="rect">
            <a:avLst/>
          </a:prstGeom>
          <a:noFill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7415097" flipV="1">
            <a:off x="-341023" y="1590039"/>
            <a:ext cx="2663292" cy="2324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652626">
            <a:off x="6812926" y="1651299"/>
            <a:ext cx="2565529" cy="2385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38" name="Picture 2" descr="http://fanatbaikala.ru/wp-content/uploads/2016/03/Bukukunskoe-ozero.-Foto-V.YAshnova-e145916039671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572008"/>
            <a:ext cx="2895048" cy="1928826"/>
          </a:xfrm>
          <a:prstGeom prst="rect">
            <a:avLst/>
          </a:prstGeom>
          <a:noFill/>
        </p:spPr>
      </p:pic>
      <p:pic>
        <p:nvPicPr>
          <p:cNvPr id="39940" name="Picture 4" descr="https://i.ytimg.com/vi/PBDWe0qTbQ4/maxresdefault.jpg"/>
          <p:cNvPicPr>
            <a:picLocks noChangeAspect="1" noChangeArrowheads="1"/>
          </p:cNvPicPr>
          <p:nvPr/>
        </p:nvPicPr>
        <p:blipFill>
          <a:blip r:embed="rId7" cstate="print"/>
          <a:srcRect l="6490" r="15625"/>
          <a:stretch>
            <a:fillRect/>
          </a:stretch>
        </p:blipFill>
        <p:spPr bwMode="auto">
          <a:xfrm>
            <a:off x="3214678" y="4572008"/>
            <a:ext cx="2714644" cy="1960576"/>
          </a:xfrm>
          <a:prstGeom prst="rect">
            <a:avLst/>
          </a:prstGeom>
          <a:noFill/>
        </p:spPr>
      </p:pic>
      <p:pic>
        <p:nvPicPr>
          <p:cNvPr id="39942" name="Picture 6" descr="http://zapoved.ru/photos/f114/7ddb/1076/7778/36a5/9d74/db75/678a/large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72198" y="4572008"/>
            <a:ext cx="2895048" cy="1928826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857356" y="21429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«Заповедники Забайкалья  в помощь журавлям» 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8728" y="0"/>
            <a:ext cx="5429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Заповедники Забайкалья </a:t>
            </a:r>
          </a:p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в помощь журавлям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Рисунок 4" descr="NEOKLSJXBBo (1)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712342" cy="1428736"/>
          </a:xfrm>
          <a:prstGeom prst="rect">
            <a:avLst/>
          </a:prstGeom>
        </p:spPr>
      </p:pic>
      <p:pic>
        <p:nvPicPr>
          <p:cNvPr id="6" name="Рисунок 5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12" y="0"/>
            <a:ext cx="2616883" cy="857256"/>
          </a:xfrm>
          <a:prstGeom prst="rect">
            <a:avLst/>
          </a:prstGeom>
        </p:spPr>
      </p:pic>
      <p:pic>
        <p:nvPicPr>
          <p:cNvPr id="8" name="Рисунок 7" descr="kolzevanie_shuravla-1.jpg"/>
          <p:cNvPicPr>
            <a:picLocks noChangeAspect="1"/>
          </p:cNvPicPr>
          <p:nvPr/>
        </p:nvPicPr>
        <p:blipFill>
          <a:blip r:embed="rId4" cstate="print"/>
          <a:srcRect l="4255" r="8511"/>
          <a:stretch>
            <a:fillRect/>
          </a:stretch>
        </p:blipFill>
        <p:spPr>
          <a:xfrm>
            <a:off x="0" y="2214554"/>
            <a:ext cx="2928958" cy="223839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8596" y="1785926"/>
            <a:ext cx="2652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 «кольцо» для журавля 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00826" y="1785926"/>
            <a:ext cx="2461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охрана мест обитания 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14744" y="1785926"/>
            <a:ext cx="2014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ежегодные учеты 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2" name="Рисунок 11" descr="435110ee52b3d10a53aab8a566dd50a2.jpg"/>
          <p:cNvPicPr>
            <a:picLocks noChangeAspect="1"/>
          </p:cNvPicPr>
          <p:nvPr/>
        </p:nvPicPr>
        <p:blipFill>
          <a:blip r:embed="rId5" cstate="print"/>
          <a:srcRect l="17692" t="15700" r="5613"/>
          <a:stretch>
            <a:fillRect/>
          </a:stretch>
        </p:blipFill>
        <p:spPr>
          <a:xfrm>
            <a:off x="3000364" y="2214554"/>
            <a:ext cx="3143272" cy="2230121"/>
          </a:xfrm>
          <a:prstGeom prst="rect">
            <a:avLst/>
          </a:prstGeom>
        </p:spPr>
      </p:pic>
      <p:pic>
        <p:nvPicPr>
          <p:cNvPr id="13" name="Рисунок 12" descr="2015_09_doklad_ob_ohrane-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93518" y="2143116"/>
            <a:ext cx="2850482" cy="2286016"/>
          </a:xfrm>
          <a:prstGeom prst="rect">
            <a:avLst/>
          </a:prstGeom>
        </p:spPr>
      </p:pic>
      <p:pic>
        <p:nvPicPr>
          <p:cNvPr id="14" name="Рисунок 13" descr="жур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71604" y="4500570"/>
            <a:ext cx="6341244" cy="20609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28794" y="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Заповедники Забайкалья  в помощь журавлям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Рисунок 4" descr="NEOKLSJXBBo (1)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44" y="142852"/>
            <a:ext cx="1712342" cy="1428736"/>
          </a:xfrm>
          <a:prstGeom prst="rect">
            <a:avLst/>
          </a:prstGeom>
        </p:spPr>
      </p:pic>
      <p:pic>
        <p:nvPicPr>
          <p:cNvPr id="6" name="Рисунок 5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57950" y="357166"/>
            <a:ext cx="2616883" cy="8572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4282" y="1785926"/>
            <a:ext cx="1999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 «Нет!» пожарам 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86050" y="1785926"/>
            <a:ext cx="30578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экологическое просвещение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населения  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27332" y="1857364"/>
            <a:ext cx="35166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участие во всероссийских 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и  международных  программах 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" name="Рисунок 9" descr="dce3bb2c47ad39576f404d483841255b.jpg"/>
          <p:cNvPicPr>
            <a:picLocks noChangeAspect="1"/>
          </p:cNvPicPr>
          <p:nvPr/>
        </p:nvPicPr>
        <p:blipFill>
          <a:blip r:embed="rId4" cstate="print"/>
          <a:srcRect t="16031" r="22137" b="10686"/>
          <a:stretch>
            <a:fillRect/>
          </a:stretch>
        </p:blipFill>
        <p:spPr>
          <a:xfrm>
            <a:off x="0" y="2214554"/>
            <a:ext cx="2960212" cy="1857388"/>
          </a:xfrm>
          <a:prstGeom prst="rect">
            <a:avLst/>
          </a:prstGeom>
        </p:spPr>
      </p:pic>
      <p:pic>
        <p:nvPicPr>
          <p:cNvPr id="11" name="Рисунок 10" descr="0ceb361e9c2a3fa0b1ebe6101645caa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00364" y="2500306"/>
            <a:ext cx="3002706" cy="2000264"/>
          </a:xfrm>
          <a:prstGeom prst="rect">
            <a:avLst/>
          </a:prstGeom>
        </p:spPr>
      </p:pic>
      <p:pic>
        <p:nvPicPr>
          <p:cNvPr id="2050" name="Picture 2" descr="Встреча ученых-орнитологов с правительством города Ксилин (КНР)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3636" y="2786058"/>
            <a:ext cx="2821879" cy="1847844"/>
          </a:xfrm>
          <a:prstGeom prst="rect">
            <a:avLst/>
          </a:prstGeom>
          <a:noFill/>
        </p:spPr>
      </p:pic>
      <p:pic>
        <p:nvPicPr>
          <p:cNvPr id="12" name="Рисунок 11" descr="жур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71604" y="4500570"/>
            <a:ext cx="6341244" cy="20609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57356" y="714356"/>
            <a:ext cx="5429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А чем ты можешь помочь журавлям?!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Рисунок 4" descr="NEOKLSJXBBo (1)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712342" cy="1428736"/>
          </a:xfrm>
          <a:prstGeom prst="rect">
            <a:avLst/>
          </a:prstGeom>
        </p:spPr>
      </p:pic>
      <p:pic>
        <p:nvPicPr>
          <p:cNvPr id="6" name="Рисунок 5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27117" y="0"/>
            <a:ext cx="2616883" cy="857256"/>
          </a:xfrm>
          <a:prstGeom prst="rect">
            <a:avLst/>
          </a:prstGeom>
        </p:spPr>
      </p:pic>
      <p:pic>
        <p:nvPicPr>
          <p:cNvPr id="1032" name="Picture 8" descr="https://avatars.mds.yandex.net/get-pdb/1879296/1008526d-67d3-406c-84aa-aa0e9a948dd7/s12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786058"/>
            <a:ext cx="2727295" cy="3856849"/>
          </a:xfrm>
          <a:prstGeom prst="rect">
            <a:avLst/>
          </a:prstGeom>
          <a:noFill/>
        </p:spPr>
      </p:pic>
      <p:pic>
        <p:nvPicPr>
          <p:cNvPr id="1036" name="Picture 12" descr="https://www.pngkey.com/png/full/167-1673285_vector-bird-crane-cream-crane-crowned-cran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3286116" y="1000108"/>
            <a:ext cx="4211264" cy="2314367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1928794" y="2500306"/>
            <a:ext cx="2786082" cy="20717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428860" y="2786058"/>
            <a:ext cx="207170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Расскажи своим друзьям и родителям о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том,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что узнал сегодня на уроке 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857488" y="4643446"/>
            <a:ext cx="3000396" cy="20717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Участвуй в детских природоохранных и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эколого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- просветительских  мероприятиях</a:t>
            </a:r>
          </a:p>
          <a:p>
            <a:pPr algn="ctr"/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643570" y="3214686"/>
            <a:ext cx="2786082" cy="221457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Береги природу!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NEOKLSJXBBo (1)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712342" cy="1428736"/>
          </a:xfrm>
          <a:prstGeom prst="rect">
            <a:avLst/>
          </a:prstGeom>
        </p:spPr>
      </p:pic>
      <p:pic>
        <p:nvPicPr>
          <p:cNvPr id="8" name="Рисунок 7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57950" y="214290"/>
            <a:ext cx="2616883" cy="857256"/>
          </a:xfrm>
          <a:prstGeom prst="rect">
            <a:avLst/>
          </a:prstGeom>
        </p:spPr>
      </p:pic>
      <p:pic>
        <p:nvPicPr>
          <p:cNvPr id="38914" name="Picture 2" descr="Мастер-класс по изготовлению журавля-красавки из бумаг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2428868"/>
            <a:ext cx="3643338" cy="396015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214546" y="285728"/>
            <a:ext cx="35833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Мастер – класс по изготовлению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бумажного журавлика  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8916" name="Picture 4" descr="https://www.maam.ru/upload/blogs/detsad-375942-145958234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3143248"/>
            <a:ext cx="4286235" cy="3213089"/>
          </a:xfrm>
          <a:prstGeom prst="rect">
            <a:avLst/>
          </a:prstGeom>
          <a:noFill/>
        </p:spPr>
      </p:pic>
      <p:pic>
        <p:nvPicPr>
          <p:cNvPr id="15" name="Рисунок 14" descr="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7494273" flipV="1">
            <a:off x="3856539" y="840900"/>
            <a:ext cx="3189915" cy="21839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8728" y="928670"/>
            <a:ext cx="728667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Участвуй в  международных, всероссийских и региональных мероприятиях, посвященных Всемирному году журавля :</a:t>
            </a:r>
          </a:p>
          <a:p>
            <a:pPr algn="ctr"/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Международный конкурс рисунков «Журавль – птица мира»</a:t>
            </a:r>
          </a:p>
          <a:p>
            <a:pPr>
              <a:buFont typeface="Wingdings" pitchFamily="2" charset="2"/>
              <a:buChar char="§"/>
            </a:pP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Региональный конкурс «Журавли – достояние Забайкалья»</a:t>
            </a:r>
          </a:p>
          <a:p>
            <a:pPr>
              <a:buFont typeface="Wingdings" pitchFamily="2" charset="2"/>
              <a:buChar char="§"/>
            </a:pP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Международный  конкурс рисунков  «Даурия – страна степных антилоп и журавлей» (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Даурский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заповедник) </a:t>
            </a:r>
          </a:p>
          <a:p>
            <a:pPr>
              <a:buFont typeface="Wingdings" pitchFamily="2" charset="2"/>
              <a:buChar char="§"/>
            </a:pP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Международный конкурс рисунков «Великие странники истоков Амура» ( Сохондинский заповедник) </a:t>
            </a:r>
          </a:p>
          <a:p>
            <a:pPr>
              <a:buFont typeface="Wingdings" pitchFamily="2" charset="2"/>
              <a:buChar char="§"/>
            </a:pP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Регистрируйся в социальных группах заповедников Сохондинский и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Даурский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( В контакте,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Фейсбук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Инстаграмм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)</a:t>
            </a:r>
          </a:p>
          <a:p>
            <a:pPr>
              <a:buFont typeface="Wingdings" pitchFamily="2" charset="2"/>
              <a:buChar char="§"/>
            </a:pP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Подробнее с условиями конкурсов ты можешь познакомиться на официальных сайтах Сохондинского (</a:t>
            </a:r>
            <a:r>
              <a:rPr lang="en-US" dirty="0" smtClean="0">
                <a:hlinkClick r:id="rId2"/>
              </a:rPr>
              <a:t>http://sokhondo.ru/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hlinkClick r:id="rId2"/>
              </a:rPr>
              <a:t>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) и Даурского заповедников (</a:t>
            </a:r>
            <a:r>
              <a:rPr lang="en-US" dirty="0" smtClean="0">
                <a:hlinkClick r:id="rId3"/>
              </a:rPr>
              <a:t>http://daurzapoved.com/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)</a:t>
            </a:r>
          </a:p>
        </p:txBody>
      </p:sp>
      <p:pic>
        <p:nvPicPr>
          <p:cNvPr id="5" name="Рисунок 4" descr="NEOKLSJXBBo (1)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712342" cy="1428736"/>
          </a:xfrm>
          <a:prstGeom prst="rect">
            <a:avLst/>
          </a:prstGeom>
        </p:spPr>
      </p:pic>
      <p:pic>
        <p:nvPicPr>
          <p:cNvPr id="6" name="Рисунок 5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0"/>
            <a:ext cx="2616883" cy="857256"/>
          </a:xfrm>
          <a:prstGeom prst="rect">
            <a:avLst/>
          </a:prstGeom>
        </p:spPr>
      </p:pic>
      <p:pic>
        <p:nvPicPr>
          <p:cNvPr id="7" name="Рисунок 6" descr="Стерх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14347" y="3643314"/>
            <a:ext cx="2071702" cy="30779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15128</TotalTime>
  <Words>786</Words>
  <Application>Microsoft Office PowerPoint</Application>
  <PresentationFormat>Экран (4:3)</PresentationFormat>
  <Paragraphs>128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258</cp:revision>
  <dcterms:created xsi:type="dcterms:W3CDTF">2019-12-09T05:13:36Z</dcterms:created>
  <dcterms:modified xsi:type="dcterms:W3CDTF">2020-02-12T06:43:46Z</dcterms:modified>
</cp:coreProperties>
</file>